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8" r:id="rId2"/>
    <p:sldId id="342" r:id="rId3"/>
    <p:sldId id="345" r:id="rId4"/>
    <p:sldId id="327" r:id="rId5"/>
    <p:sldId id="306" r:id="rId6"/>
    <p:sldId id="363" r:id="rId7"/>
    <p:sldId id="378" r:id="rId8"/>
    <p:sldId id="386" r:id="rId9"/>
    <p:sldId id="370" r:id="rId10"/>
    <p:sldId id="368" r:id="rId11"/>
    <p:sldId id="367" r:id="rId12"/>
    <p:sldId id="383" r:id="rId13"/>
    <p:sldId id="384" r:id="rId14"/>
    <p:sldId id="387" r:id="rId15"/>
    <p:sldId id="385" r:id="rId16"/>
    <p:sldId id="375" r:id="rId17"/>
    <p:sldId id="374" r:id="rId18"/>
    <p:sldId id="299" r:id="rId19"/>
    <p:sldId id="283" r:id="rId20"/>
    <p:sldId id="284" r:id="rId21"/>
    <p:sldId id="291" r:id="rId2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000000"/>
    <a:srgbClr val="74B942"/>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8"/>
    <p:restoredTop sz="96234"/>
  </p:normalViewPr>
  <p:slideViewPr>
    <p:cSldViewPr snapToGrid="0">
      <p:cViewPr varScale="1">
        <p:scale>
          <a:sx n="116" d="100"/>
          <a:sy n="116" d="100"/>
        </p:scale>
        <p:origin x="632" y="18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3/4/25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The-Ludwig/PANAM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mceq-project/MCEq"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arxiv.org/pdf/2502.10951" TargetMode="External"/><Relationship Id="rId4" Type="http://schemas.openxmlformats.org/officeDocument/2006/relationships/hyperlink" Target="https://github.com/The-Ludwig/PANAM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r" defTabSz="863399">
              <a:buClr>
                <a:srgbClr val="719F33"/>
              </a:buClr>
              <a:buFont typeface="Akkurat-Bold"/>
              <a:defRPr sz="1800">
                <a:uFillTx/>
              </a:defRPr>
            </a:pP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Exploring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High-Energy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Prompt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Normalization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Flux</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4651147"/>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March 18,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pic>
        <p:nvPicPr>
          <p:cNvPr id="13" name="Picture 12" descr="A logo for a company&#10;&#10;AI-generated content may be incorrect.">
            <a:extLst>
              <a:ext uri="{FF2B5EF4-FFF2-40B4-BE49-F238E27FC236}">
                <a16:creationId xmlns:a16="http://schemas.microsoft.com/office/drawing/2014/main" id="{D67B321A-EABB-337C-9926-5CB1EC0E295C}"/>
              </a:ext>
            </a:extLst>
          </p:cNvPr>
          <p:cNvPicPr>
            <a:picLocks noChangeAspect="1"/>
          </p:cNvPicPr>
          <p:nvPr/>
        </p:nvPicPr>
        <p:blipFill>
          <a:blip r:embed="rId7"/>
          <a:srcRect l="8712" t="24598" r="6773" b="24593"/>
          <a:stretch/>
        </p:blipFill>
        <p:spPr>
          <a:xfrm>
            <a:off x="7464613" y="5485325"/>
            <a:ext cx="4910267" cy="1549825"/>
          </a:xfrm>
          <a:prstGeom prst="rect">
            <a:avLst/>
          </a:prstGeom>
          <a:effectLst>
            <a:softEdge rad="327332"/>
          </a:effectLst>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a:t>Poisson </a:t>
            </a:r>
            <a:r>
              <a:rPr lang="de-DE" dirty="0"/>
              <a:t>L</a:t>
            </a:r>
            <a:r>
              <a:rPr lang="en-DE"/>
              <a:t>ikelihood </a:t>
            </a:r>
            <a:r>
              <a:rPr lang="de-DE" dirty="0"/>
              <a:t>F</a:t>
            </a:r>
            <a:r>
              <a:rPr lang="en-DE"/>
              <a:t>it</a:t>
            </a:r>
            <a:endParaRPr lang="en-DE" dirty="0"/>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10</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429322" y="5742741"/>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sp>
        <p:nvSpPr>
          <p:cNvPr id="9" name="TextBox 8">
            <a:extLst>
              <a:ext uri="{FF2B5EF4-FFF2-40B4-BE49-F238E27FC236}">
                <a16:creationId xmlns:a16="http://schemas.microsoft.com/office/drawing/2014/main" id="{364E1505-EF38-8641-F02C-8ED80204E683}"/>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139263" y="1400611"/>
            <a:ext cx="5674859" cy="4233625"/>
          </a:xfrm>
          <a:prstGeom prst="rect">
            <a:avLst/>
          </a:prstGeom>
        </p:spPr>
      </p:pic>
      <p:pic>
        <p:nvPicPr>
          <p:cNvPr id="8" name="Picture 7">
            <a:extLst>
              <a:ext uri="{FF2B5EF4-FFF2-40B4-BE49-F238E27FC236}">
                <a16:creationId xmlns:a16="http://schemas.microsoft.com/office/drawing/2014/main" id="{A923762E-F6E1-9B1A-3108-EFBF19FE4797}"/>
              </a:ext>
            </a:extLst>
          </p:cNvPr>
          <p:cNvPicPr>
            <a:picLocks noChangeAspect="1"/>
          </p:cNvPicPr>
          <p:nvPr/>
        </p:nvPicPr>
        <p:blipFill>
          <a:blip r:embed="rId3"/>
          <a:stretch>
            <a:fillRect/>
          </a:stretch>
        </p:blipFill>
        <p:spPr>
          <a:xfrm>
            <a:off x="6777295" y="2258243"/>
            <a:ext cx="4234006" cy="3935135"/>
          </a:xfrm>
          <a:prstGeom prst="rect">
            <a:avLst/>
          </a:prstGeom>
        </p:spPr>
      </p:pic>
      <p:sp>
        <p:nvSpPr>
          <p:cNvPr id="10" name="TextBox 9">
            <a:extLst>
              <a:ext uri="{FF2B5EF4-FFF2-40B4-BE49-F238E27FC236}">
                <a16:creationId xmlns:a16="http://schemas.microsoft.com/office/drawing/2014/main" id="{70C4A64C-0A71-7757-1D30-BC454D4D4BEF}"/>
              </a:ext>
            </a:extLst>
          </p:cNvPr>
          <p:cNvSpPr txBox="1"/>
          <p:nvPr/>
        </p:nvSpPr>
        <p:spPr>
          <a:xfrm>
            <a:off x="7781702" y="6153214"/>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11" name="Picture 10">
            <a:extLst>
              <a:ext uri="{FF2B5EF4-FFF2-40B4-BE49-F238E27FC236}">
                <a16:creationId xmlns:a16="http://schemas.microsoft.com/office/drawing/2014/main" id="{3A969BFF-FFBF-AB0E-32BD-4D288BC8A2A6}"/>
              </a:ext>
            </a:extLst>
          </p:cNvPr>
          <p:cNvPicPr>
            <a:picLocks noChangeAspect="1"/>
          </p:cNvPicPr>
          <p:nvPr/>
        </p:nvPicPr>
        <p:blipFill>
          <a:blip r:embed="rId4"/>
          <a:stretch>
            <a:fillRect/>
          </a:stretch>
        </p:blipFill>
        <p:spPr>
          <a:xfrm>
            <a:off x="6375940" y="1186713"/>
            <a:ext cx="5670550" cy="367444"/>
          </a:xfrm>
          <a:prstGeom prst="rect">
            <a:avLst/>
          </a:prstGeom>
        </p:spPr>
      </p:pic>
      <p:pic>
        <p:nvPicPr>
          <p:cNvPr id="12" name="Picture 11">
            <a:extLst>
              <a:ext uri="{FF2B5EF4-FFF2-40B4-BE49-F238E27FC236}">
                <a16:creationId xmlns:a16="http://schemas.microsoft.com/office/drawing/2014/main" id="{33BF3E18-1D50-4965-46D8-4FECBA93F399}"/>
              </a:ext>
            </a:extLst>
          </p:cNvPr>
          <p:cNvPicPr>
            <a:picLocks noChangeAspect="1"/>
          </p:cNvPicPr>
          <p:nvPr/>
        </p:nvPicPr>
        <p:blipFill>
          <a:blip r:embed="rId5"/>
          <a:stretch>
            <a:fillRect/>
          </a:stretch>
        </p:blipFill>
        <p:spPr>
          <a:xfrm>
            <a:off x="6375940" y="1601656"/>
            <a:ext cx="5069273" cy="743633"/>
          </a:xfrm>
          <a:prstGeom prst="rect">
            <a:avLst/>
          </a:prstGeom>
        </p:spPr>
      </p:pic>
    </p:spTree>
    <p:extLst>
      <p:ext uri="{BB962C8B-B14F-4D97-AF65-F5344CB8AC3E}">
        <p14:creationId xmlns:p14="http://schemas.microsoft.com/office/powerpoint/2010/main" val="319156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a:t>Discovery </a:t>
            </a:r>
            <a:r>
              <a:rPr lang="de-DE" dirty="0"/>
              <a:t>P</a:t>
            </a:r>
            <a:r>
              <a:rPr lang="en-DE"/>
              <a:t>otential and </a:t>
            </a:r>
            <a:r>
              <a:rPr lang="de-DE" dirty="0"/>
              <a:t>S</a:t>
            </a:r>
            <a:r>
              <a:rPr lang="en-DE"/>
              <a:t>ensitivity</a:t>
            </a:r>
            <a:endParaRPr lang="en-DE" dirty="0"/>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1512583"/>
            <a:ext cx="4567685" cy="3970318"/>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t>Limited MC statistics -&gt; events are oversampled in pseudo dataset</a:t>
            </a:r>
          </a:p>
          <a:p>
            <a:pPr marL="285750" indent="-285750">
              <a:buFont typeface="Arial" panose="020B0604020202020204" pitchFamily="34" charset="0"/>
              <a:buChar char="•"/>
            </a:pPr>
            <a:r>
              <a:rPr lang="en-DE" dirty="0"/>
              <a:t>No systematics</a:t>
            </a:r>
          </a:p>
          <a:p>
            <a:r>
              <a:rPr lang="en-DE"/>
              <a:t> </a:t>
            </a:r>
            <a:endParaRPr lang="en-DE" dirty="0"/>
          </a:p>
          <a:p>
            <a:endParaRPr lang="en-DE" dirty="0"/>
          </a:p>
        </p:txBody>
      </p:sp>
      <p:sp>
        <p:nvSpPr>
          <p:cNvPr id="3" name="TextBox 2">
            <a:extLst>
              <a:ext uri="{FF2B5EF4-FFF2-40B4-BE49-F238E27FC236}">
                <a16:creationId xmlns:a16="http://schemas.microsoft.com/office/drawing/2014/main" id="{61BF066D-43BD-4193-FB76-1A8AF9A4B41F}"/>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spTree>
    <p:extLst>
      <p:ext uri="{BB962C8B-B14F-4D97-AF65-F5344CB8AC3E}">
        <p14:creationId xmlns:p14="http://schemas.microsoft.com/office/powerpoint/2010/main" val="409271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12</a:t>
            </a:fld>
            <a:endParaRPr lang="en-US"/>
          </a:p>
        </p:txBody>
      </p:sp>
    </p:spTree>
    <p:extLst>
      <p:ext uri="{BB962C8B-B14F-4D97-AF65-F5344CB8AC3E}">
        <p14:creationId xmlns:p14="http://schemas.microsoft.com/office/powerpoint/2010/main" val="66258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t>
            </a:r>
            <a:r>
              <a:rPr lang="en-DE"/>
              <a:t>a </a:t>
            </a:r>
            <a:r>
              <a:rPr lang="de-DE" dirty="0"/>
              <a:t>N</a:t>
            </a:r>
            <a:r>
              <a:rPr lang="en-DE"/>
              <a:t>utshell </a:t>
            </a:r>
            <a:endParaRPr lang="en-DE" dirty="0"/>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CFEF-0510-3CAF-88F1-0638C7268F8D}"/>
              </a:ext>
            </a:extLst>
          </p:cNvPr>
          <p:cNvSpPr>
            <a:spLocks noGrp="1"/>
          </p:cNvSpPr>
          <p:nvPr>
            <p:ph type="title"/>
          </p:nvPr>
        </p:nvSpPr>
        <p:spPr/>
        <p:txBody>
          <a:bodyPr/>
          <a:lstStyle/>
          <a:p>
            <a:r>
              <a:rPr lang="en-US" dirty="0"/>
              <a:t>Unfolded Muon Flux at Surface</a:t>
            </a:r>
          </a:p>
        </p:txBody>
      </p:sp>
      <p:sp>
        <p:nvSpPr>
          <p:cNvPr id="4" name="Date Placeholder 3">
            <a:extLst>
              <a:ext uri="{FF2B5EF4-FFF2-40B4-BE49-F238E27FC236}">
                <a16:creationId xmlns:a16="http://schemas.microsoft.com/office/drawing/2014/main" id="{350AF743-72AC-24B4-D79B-E2D5FDE6A4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6FC9C6A-824E-7EF5-F959-2F6182B116E7}"/>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9" name="Picture 8">
            <a:extLst>
              <a:ext uri="{FF2B5EF4-FFF2-40B4-BE49-F238E27FC236}">
                <a16:creationId xmlns:a16="http://schemas.microsoft.com/office/drawing/2014/main" id="{FC9246A2-7E34-55A6-29C3-9AB5E2DAB075}"/>
              </a:ext>
            </a:extLst>
          </p:cNvPr>
          <p:cNvPicPr>
            <a:picLocks noChangeAspect="1"/>
          </p:cNvPicPr>
          <p:nvPr/>
        </p:nvPicPr>
        <p:blipFill>
          <a:blip r:embed="rId2"/>
          <a:stretch>
            <a:fillRect/>
          </a:stretch>
        </p:blipFill>
        <p:spPr>
          <a:xfrm>
            <a:off x="26505" y="1777891"/>
            <a:ext cx="5815408" cy="4467677"/>
          </a:xfrm>
          <a:prstGeom prst="rect">
            <a:avLst/>
          </a:prstGeom>
        </p:spPr>
      </p:pic>
      <p:pic>
        <p:nvPicPr>
          <p:cNvPr id="11" name="Picture 10">
            <a:extLst>
              <a:ext uri="{FF2B5EF4-FFF2-40B4-BE49-F238E27FC236}">
                <a16:creationId xmlns:a16="http://schemas.microsoft.com/office/drawing/2014/main" id="{4B6FB4E1-5714-2C52-9ABF-F38FDCC6F6E5}"/>
              </a:ext>
            </a:extLst>
          </p:cNvPr>
          <p:cNvPicPr>
            <a:picLocks noChangeAspect="1"/>
          </p:cNvPicPr>
          <p:nvPr/>
        </p:nvPicPr>
        <p:blipFill>
          <a:blip r:embed="rId3"/>
          <a:stretch>
            <a:fillRect/>
          </a:stretch>
        </p:blipFill>
        <p:spPr>
          <a:xfrm>
            <a:off x="6336835" y="1909698"/>
            <a:ext cx="5815409" cy="4335870"/>
          </a:xfrm>
          <a:prstGeom prst="rect">
            <a:avLst/>
          </a:prstGeom>
        </p:spPr>
      </p:pic>
      <p:sp>
        <p:nvSpPr>
          <p:cNvPr id="12" name="TextBox 11">
            <a:extLst>
              <a:ext uri="{FF2B5EF4-FFF2-40B4-BE49-F238E27FC236}">
                <a16:creationId xmlns:a16="http://schemas.microsoft.com/office/drawing/2014/main" id="{7452A377-0C5B-59EE-024F-5F44BE5547FB}"/>
              </a:ext>
            </a:extLst>
          </p:cNvPr>
          <p:cNvSpPr txBox="1"/>
          <p:nvPr/>
        </p:nvSpPr>
        <p:spPr>
          <a:xfrm>
            <a:off x="6559826" y="901148"/>
            <a:ext cx="1764457" cy="369332"/>
          </a:xfrm>
          <a:prstGeom prst="rect">
            <a:avLst/>
          </a:prstGeom>
          <a:noFill/>
        </p:spPr>
        <p:txBody>
          <a:bodyPr wrap="none" rtlCol="0">
            <a:spAutoFit/>
          </a:bodyPr>
          <a:lstStyle/>
          <a:p>
            <a:r>
              <a:rPr lang="en-US" dirty="0">
                <a:solidFill>
                  <a:srgbClr val="C00000"/>
                </a:solidFill>
              </a:rPr>
              <a:t>update plot style</a:t>
            </a:r>
          </a:p>
        </p:txBody>
      </p:sp>
    </p:spTree>
    <p:extLst>
      <p:ext uri="{BB962C8B-B14F-4D97-AF65-F5344CB8AC3E}">
        <p14:creationId xmlns:p14="http://schemas.microsoft.com/office/powerpoint/2010/main" val="371689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0D3-4771-6CD9-4BB1-C2BEF97A49CD}"/>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26E9FBAA-CAE0-09DC-529F-FADB7D1C8D38}"/>
              </a:ext>
            </a:extLst>
          </p:cNvPr>
          <p:cNvSpPr>
            <a:spLocks noGrp="1"/>
          </p:cNvSpPr>
          <p:nvPr>
            <p:ph idx="1"/>
          </p:nvPr>
        </p:nvSpPr>
        <p:spPr/>
        <p:txBody>
          <a:bodyPr>
            <a:normAutofit/>
          </a:bodyPr>
          <a:lstStyle/>
          <a:p>
            <a:r>
              <a:rPr lang="en-DE"/>
              <a:t>New CORSIKA simulations with parent information</a:t>
            </a:r>
          </a:p>
          <a:p>
            <a:pPr lvl="1"/>
            <a:r>
              <a:rPr lang="de-DE" dirty="0"/>
              <a:t>T</a:t>
            </a:r>
            <a:r>
              <a:rPr lang="en-DE"/>
              <a:t>ag prompt and conventional muons </a:t>
            </a:r>
          </a:p>
          <a:p>
            <a:pPr lvl="1"/>
            <a:r>
              <a:rPr lang="de-DE" dirty="0"/>
              <a:t>V</a:t>
            </a:r>
            <a:r>
              <a:rPr lang="en-DE"/>
              <a:t>alidation: agreement with MCEq</a:t>
            </a:r>
            <a:endParaRPr lang="de-DE" dirty="0"/>
          </a:p>
          <a:p>
            <a:pPr lvl="1"/>
            <a:r>
              <a:rPr lang="de-DE" dirty="0" err="1"/>
              <a:t>arXiv</a:t>
            </a:r>
            <a:r>
              <a:rPr lang="de-DE" dirty="0"/>
              <a:t>: 2502.10951</a:t>
            </a:r>
          </a:p>
          <a:p>
            <a:pPr lvl="1"/>
            <a:r>
              <a:rPr lang="en-US" sz="1800" dirty="0">
                <a:hlinkClick r:id="rId2"/>
              </a:rPr>
              <a:t>github.com/The-Ludwig/PANAMA</a:t>
            </a:r>
            <a:r>
              <a:rPr lang="en-US" sz="1800" dirty="0"/>
              <a:t> </a:t>
            </a:r>
          </a:p>
          <a:p>
            <a:pPr lvl="1"/>
            <a:endParaRPr lang="en-US" sz="1800" dirty="0"/>
          </a:p>
          <a:p>
            <a:r>
              <a:rPr lang="en-US" dirty="0"/>
              <a:t>Fit of prompt normalization is promising</a:t>
            </a:r>
          </a:p>
          <a:p>
            <a:pPr lvl="1"/>
            <a:r>
              <a:rPr lang="de-DE" dirty="0"/>
              <a:t>Include </a:t>
            </a:r>
            <a:r>
              <a:rPr lang="de-DE" dirty="0" err="1"/>
              <a:t>systematics</a:t>
            </a:r>
            <a:br>
              <a:rPr lang="en-DE"/>
            </a:br>
            <a:endParaRPr lang="en-DE">
              <a:sym typeface="Wingdings" pitchFamily="2" charset="2"/>
            </a:endParaRPr>
          </a:p>
          <a:p>
            <a:pPr marL="457200" lvl="1" indent="0">
              <a:buNone/>
            </a:pPr>
            <a:endParaRPr lang="en-DE">
              <a:sym typeface="Wingdings" pitchFamily="2" charset="2"/>
            </a:endParaRPr>
          </a:p>
          <a:p>
            <a:r>
              <a:rPr lang="en-DE">
                <a:sym typeface="Wingdings" pitchFamily="2" charset="2"/>
              </a:rPr>
              <a:t>Unfolding </a:t>
            </a:r>
            <a:r>
              <a:rPr lang="de-DE" dirty="0" err="1">
                <a:sym typeface="Wingdings" pitchFamily="2" charset="2"/>
              </a:rPr>
              <a:t>of</a:t>
            </a:r>
            <a:r>
              <a:rPr lang="de-DE" dirty="0">
                <a:sym typeface="Wingdings" pitchFamily="2" charset="2"/>
              </a:rPr>
              <a:t> </a:t>
            </a:r>
            <a:r>
              <a:rPr lang="de-DE" dirty="0" err="1">
                <a:sym typeface="Wingdings" pitchFamily="2" charset="2"/>
              </a:rPr>
              <a:t>muon</a:t>
            </a:r>
            <a:r>
              <a:rPr lang="de-DE" dirty="0">
                <a:sym typeface="Wingdings" pitchFamily="2" charset="2"/>
              </a:rPr>
              <a:t> </a:t>
            </a:r>
            <a:r>
              <a:rPr lang="de-DE" dirty="0" err="1">
                <a:sym typeface="Wingdings" pitchFamily="2" charset="2"/>
              </a:rPr>
              <a:t>flux</a:t>
            </a:r>
            <a:r>
              <a:rPr lang="de-DE" dirty="0">
                <a:sym typeface="Wingdings" pitchFamily="2" charset="2"/>
              </a:rPr>
              <a:t> at </a:t>
            </a:r>
            <a:r>
              <a:rPr lang="de-DE" dirty="0" err="1">
                <a:sym typeface="Wingdings" pitchFamily="2" charset="2"/>
              </a:rPr>
              <a:t>surface</a:t>
            </a:r>
            <a:r>
              <a:rPr lang="de-DE" dirty="0">
                <a:sym typeface="Wingdings" pitchFamily="2" charset="2"/>
              </a:rPr>
              <a:t> </a:t>
            </a:r>
            <a:r>
              <a:rPr lang="de-DE" dirty="0" err="1">
                <a:sym typeface="Wingdings" pitchFamily="2" charset="2"/>
              </a:rPr>
              <a:t>works</a:t>
            </a:r>
            <a:endParaRPr lang="en-DE">
              <a:sym typeface="Wingdings" pitchFamily="2" charset="2"/>
            </a:endParaRPr>
          </a:p>
          <a:p>
            <a:pPr lvl="1"/>
            <a:r>
              <a:rPr lang="de-DE" dirty="0">
                <a:sym typeface="Wingdings" pitchFamily="2" charset="2"/>
              </a:rPr>
              <a:t>Fine-tune </a:t>
            </a:r>
            <a:r>
              <a:rPr lang="de-DE" dirty="0" err="1">
                <a:sym typeface="Wingdings" pitchFamily="2" charset="2"/>
              </a:rPr>
              <a:t>regularization</a:t>
            </a:r>
            <a:r>
              <a:rPr lang="de-DE" dirty="0">
                <a:sym typeface="Wingdings" pitchFamily="2" charset="2"/>
              </a:rPr>
              <a:t> </a:t>
            </a:r>
            <a:r>
              <a:rPr lang="de-DE" dirty="0" err="1">
                <a:sym typeface="Wingdings" pitchFamily="2" charset="2"/>
              </a:rPr>
              <a:t>strength</a:t>
            </a:r>
            <a:endParaRPr lang="en-DE">
              <a:sym typeface="Wingdings" pitchFamily="2" charset="2"/>
            </a:endParaRPr>
          </a:p>
        </p:txBody>
      </p:sp>
      <p:sp>
        <p:nvSpPr>
          <p:cNvPr id="4" name="Date Placeholder 3">
            <a:extLst>
              <a:ext uri="{FF2B5EF4-FFF2-40B4-BE49-F238E27FC236}">
                <a16:creationId xmlns:a16="http://schemas.microsoft.com/office/drawing/2014/main" id="{D4CCB63C-B245-1DD0-5196-7807F053360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2DF1E15-3809-86FC-A770-42124BA506CA}"/>
              </a:ext>
            </a:extLst>
          </p:cNvPr>
          <p:cNvSpPr>
            <a:spLocks noGrp="1"/>
          </p:cNvSpPr>
          <p:nvPr>
            <p:ph type="sldNum" sz="quarter" idx="12"/>
          </p:nvPr>
        </p:nvSpPr>
        <p:spPr/>
        <p:txBody>
          <a:bodyPr/>
          <a:lstStyle/>
          <a:p>
            <a:fld id="{CD8304E6-5469-594D-85BC-E468E92D2243}" type="slidenum">
              <a:rPr lang="en-US" smtClean="0"/>
              <a:t>15</a:t>
            </a:fld>
            <a:endParaRPr lang="en-US" dirty="0"/>
          </a:p>
        </p:txBody>
      </p:sp>
      <p:sp>
        <p:nvSpPr>
          <p:cNvPr id="6" name="TextBox 5">
            <a:extLst>
              <a:ext uri="{FF2B5EF4-FFF2-40B4-BE49-F238E27FC236}">
                <a16:creationId xmlns:a16="http://schemas.microsoft.com/office/drawing/2014/main" id="{84528176-F06B-F0DC-3940-15A34C9CF649}"/>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8" name="Picture 7" descr="A water fountain with a bright light coming out of it&#10;&#10;AI-generated content may be incorrect.">
            <a:extLst>
              <a:ext uri="{FF2B5EF4-FFF2-40B4-BE49-F238E27FC236}">
                <a16:creationId xmlns:a16="http://schemas.microsoft.com/office/drawing/2014/main" id="{263A9DC0-9EEF-045A-4DAA-E4A9E42EC5F4}"/>
              </a:ext>
            </a:extLst>
          </p:cNvPr>
          <p:cNvPicPr>
            <a:picLocks noChangeAspect="1"/>
          </p:cNvPicPr>
          <p:nvPr/>
        </p:nvPicPr>
        <p:blipFill>
          <a:blip r:embed="rId3"/>
          <a:stretch>
            <a:fillRect/>
          </a:stretch>
        </p:blipFill>
        <p:spPr>
          <a:xfrm>
            <a:off x="7244872" y="928053"/>
            <a:ext cx="4117726" cy="4117726"/>
          </a:xfrm>
          <a:prstGeom prst="rect">
            <a:avLst/>
          </a:prstGeom>
        </p:spPr>
      </p:pic>
      <p:sp>
        <p:nvSpPr>
          <p:cNvPr id="9" name="TextBox 8">
            <a:extLst>
              <a:ext uri="{FF2B5EF4-FFF2-40B4-BE49-F238E27FC236}">
                <a16:creationId xmlns:a16="http://schemas.microsoft.com/office/drawing/2014/main" id="{F1F30D03-CD59-7751-2E8C-2AE4BC8F80C9}"/>
              </a:ext>
            </a:extLst>
          </p:cNvPr>
          <p:cNvSpPr txBox="1"/>
          <p:nvPr/>
        </p:nvSpPr>
        <p:spPr>
          <a:xfrm>
            <a:off x="8869462" y="5045779"/>
            <a:ext cx="2570254" cy="461665"/>
          </a:xfrm>
          <a:prstGeom prst="rect">
            <a:avLst/>
          </a:prstGeom>
          <a:noFill/>
        </p:spPr>
        <p:txBody>
          <a:bodyPr wrap="none" rtlCol="0">
            <a:spAutoFit/>
          </a:bodyPr>
          <a:lstStyle/>
          <a:p>
            <a:pPr algn="r"/>
            <a:r>
              <a:rPr lang="en-DE" sz="1200" dirty="0">
                <a:solidFill>
                  <a:srgbClr val="A5A5A5"/>
                </a:solidFill>
              </a:rPr>
              <a:t>How ChatGPT </a:t>
            </a:r>
            <a:r>
              <a:rPr lang="en-DE" sz="1200">
                <a:solidFill>
                  <a:srgbClr val="A5A5A5"/>
                </a:solidFill>
              </a:rPr>
              <a:t>illustrates </a:t>
            </a:r>
            <a:r>
              <a:rPr lang="de-DE" sz="1200" dirty="0">
                <a:solidFill>
                  <a:srgbClr val="A5A5A5"/>
                </a:solidFill>
              </a:rPr>
              <a:t>an </a:t>
            </a:r>
            <a:r>
              <a:rPr lang="de-DE" sz="1200" dirty="0" err="1">
                <a:solidFill>
                  <a:srgbClr val="A5A5A5"/>
                </a:solidFill>
              </a:rPr>
              <a:t>air</a:t>
            </a:r>
            <a:r>
              <a:rPr lang="de-DE" sz="1200" dirty="0">
                <a:solidFill>
                  <a:srgbClr val="A5A5A5"/>
                </a:solidFill>
              </a:rPr>
              <a:t> </a:t>
            </a:r>
            <a:r>
              <a:rPr lang="de-DE" sz="1200" dirty="0" err="1">
                <a:solidFill>
                  <a:srgbClr val="A5A5A5"/>
                </a:solidFill>
              </a:rPr>
              <a:t>shower</a:t>
            </a:r>
            <a:endParaRPr lang="de-DE" sz="1200" dirty="0">
              <a:solidFill>
                <a:srgbClr val="A5A5A5"/>
              </a:solidFill>
            </a:endParaRPr>
          </a:p>
          <a:p>
            <a:pPr algn="r"/>
            <a:r>
              <a:rPr lang="de-DE" sz="1200" dirty="0">
                <a:solidFill>
                  <a:srgbClr val="A5A5A5"/>
                </a:solidFill>
              </a:rPr>
              <a:t>at a California </a:t>
            </a:r>
            <a:r>
              <a:rPr lang="de-DE" sz="1200" dirty="0" err="1">
                <a:solidFill>
                  <a:srgbClr val="A5A5A5"/>
                </a:solidFill>
              </a:rPr>
              <a:t>beach</a:t>
            </a:r>
            <a:r>
              <a:rPr lang="de-DE" sz="1200" dirty="0">
                <a:solidFill>
                  <a:srgbClr val="A5A5A5"/>
                </a:solidFill>
              </a:rPr>
              <a:t>.</a:t>
            </a:r>
            <a:endParaRPr lang="en-DE" sz="1200" dirty="0">
              <a:solidFill>
                <a:srgbClr val="A5A5A5"/>
              </a:solidFill>
            </a:endParaRPr>
          </a:p>
        </p:txBody>
      </p:sp>
    </p:spTree>
    <p:extLst>
      <p:ext uri="{BB962C8B-B14F-4D97-AF65-F5344CB8AC3E}">
        <p14:creationId xmlns:p14="http://schemas.microsoft.com/office/powerpoint/2010/main" val="15406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8C9D-E60F-AFDA-089D-A9C1A8A06ADD}"/>
              </a:ext>
            </a:extLst>
          </p:cNvPr>
          <p:cNvSpPr>
            <a:spLocks noGrp="1"/>
          </p:cNvSpPr>
          <p:nvPr>
            <p:ph type="ctrTitle"/>
          </p:nvPr>
        </p:nvSpPr>
        <p:spPr/>
        <p:txBody>
          <a:bodyPr/>
          <a:lstStyle/>
          <a:p>
            <a:r>
              <a:rPr lang="en-DE" dirty="0"/>
              <a:t>Backup</a:t>
            </a:r>
          </a:p>
        </p:txBody>
      </p:sp>
      <p:sp>
        <p:nvSpPr>
          <p:cNvPr id="3" name="Subtitle 2">
            <a:extLst>
              <a:ext uri="{FF2B5EF4-FFF2-40B4-BE49-F238E27FC236}">
                <a16:creationId xmlns:a16="http://schemas.microsoft.com/office/drawing/2014/main" id="{23689CA3-0A5C-FBC8-E335-D1A891868BD9}"/>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1D0548A1-A725-75F0-1A2A-AA78FD1179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5B3E2B4-CF4B-22D7-CB57-E098BD1D4836}"/>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349481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17</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1426300"/>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1426300"/>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a:t>Expected </a:t>
            </a:r>
            <a:r>
              <a:rPr lang="de-DE" dirty="0"/>
              <a:t>M</a:t>
            </a:r>
            <a:r>
              <a:rPr lang="en-DE"/>
              <a:t>uons </a:t>
            </a:r>
            <a:r>
              <a:rPr lang="de-DE" dirty="0"/>
              <a:t>F</a:t>
            </a:r>
            <a:r>
              <a:rPr lang="en-DE"/>
              <a:t>or 10 </a:t>
            </a:r>
            <a:r>
              <a:rPr lang="de-DE" dirty="0"/>
              <a:t>Y</a:t>
            </a:r>
            <a:r>
              <a:rPr lang="en-DE"/>
              <a:t>ears: </a:t>
            </a:r>
            <a:r>
              <a:rPr lang="de-DE" dirty="0"/>
              <a:t>L</a:t>
            </a:r>
            <a:r>
              <a:rPr lang="en-DE"/>
              <a:t>eading </a:t>
            </a:r>
            <a:r>
              <a:rPr lang="en-DE" dirty="0"/>
              <a:t>vs</a:t>
            </a:r>
            <a:r>
              <a:rPr lang="en-DE"/>
              <a:t>. </a:t>
            </a:r>
            <a:r>
              <a:rPr lang="de-DE" dirty="0"/>
              <a:t>B</a:t>
            </a:r>
            <a:r>
              <a:rPr lang="en-DE"/>
              <a:t>undle </a:t>
            </a:r>
            <a:r>
              <a:rPr lang="de-DE" dirty="0"/>
              <a:t>E</a:t>
            </a:r>
            <a:r>
              <a:rPr lang="en-DE"/>
              <a:t>nergy </a:t>
            </a:r>
            <a:r>
              <a:rPr lang="en-DE" dirty="0"/>
              <a:t>(GSF)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18</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129108"/>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107305"/>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3729047"/>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3729046"/>
            <a:ext cx="1205458" cy="307777"/>
          </a:xfrm>
          <a:prstGeom prst="rect">
            <a:avLst/>
          </a:prstGeom>
          <a:noFill/>
        </p:spPr>
        <p:txBody>
          <a:bodyPr wrap="none" rtlCol="0">
            <a:spAutoFit/>
          </a:bodyPr>
          <a:lstStyle/>
          <a:p>
            <a:r>
              <a:rPr lang="en-DE" sz="1400" dirty="0"/>
              <a:t>L2 MuonFilter</a:t>
            </a:r>
          </a:p>
        </p:txBody>
      </p:sp>
    </p:spTree>
    <p:extLst>
      <p:ext uri="{BB962C8B-B14F-4D97-AF65-F5344CB8AC3E}">
        <p14:creationId xmlns:p14="http://schemas.microsoft.com/office/powerpoint/2010/main" val="271955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a:t>Leading </a:t>
            </a:r>
            <a:r>
              <a:rPr lang="de-DE" dirty="0"/>
              <a:t>M</a:t>
            </a:r>
            <a:r>
              <a:rPr lang="en-DE"/>
              <a:t>uon </a:t>
            </a:r>
            <a:r>
              <a:rPr lang="de-DE" dirty="0"/>
              <a:t>E</a:t>
            </a:r>
            <a:r>
              <a:rPr lang="en-DE"/>
              <a:t>nergy </a:t>
            </a:r>
            <a:r>
              <a:rPr lang="de-DE" dirty="0"/>
              <a:t>F</a:t>
            </a:r>
            <a:r>
              <a:rPr lang="en-DE"/>
              <a:t>raction</a:t>
            </a:r>
            <a:endParaRPr lang="en-DE" dirty="0"/>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a:t>Muon </a:t>
            </a:r>
            <a:r>
              <a:rPr lang="de-DE" dirty="0"/>
              <a:t>P</a:t>
            </a:r>
            <a:r>
              <a:rPr lang="en-DE"/>
              <a:t>uzzle </a:t>
            </a:r>
            <a:r>
              <a:rPr lang="de-DE" dirty="0"/>
              <a:t>&amp;</a:t>
            </a:r>
            <a:r>
              <a:rPr lang="en-DE"/>
              <a:t> </a:t>
            </a:r>
            <a:r>
              <a:rPr lang="de-DE" dirty="0"/>
              <a:t>H</a:t>
            </a:r>
            <a:r>
              <a:rPr lang="en-DE"/>
              <a:t>adronic </a:t>
            </a:r>
            <a:r>
              <a:rPr lang="de-DE" dirty="0"/>
              <a:t>U</a:t>
            </a:r>
            <a:r>
              <a:rPr lang="en-DE"/>
              <a:t>ncertainties</a:t>
            </a:r>
            <a:endParaRPr lang="en-DE" dirty="0"/>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646331"/>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a:t>
            </a:r>
            <a:r>
              <a:rPr lang="en-DE">
                <a:solidFill>
                  <a:srgbClr val="74B942"/>
                </a:solidFill>
              </a:rPr>
              <a:t>8 TeV</a:t>
            </a:r>
            <a:endParaRPr lang="de-DE" dirty="0">
              <a:solidFill>
                <a:srgbClr val="74B942"/>
              </a:solidFill>
            </a:endParaRPr>
          </a:p>
          <a:p>
            <a:pPr marL="285750" indent="-285750">
              <a:buFont typeface="Wingdings" pitchFamily="2" charset="2"/>
              <a:buChar char="Ø"/>
            </a:pPr>
            <a:r>
              <a:rPr lang="en-DE">
                <a:solidFill>
                  <a:srgbClr val="74B942"/>
                </a:solidFill>
              </a:rPr>
              <a:t>Precise pion/kaon ratio measurement needed</a:t>
            </a:r>
            <a:endParaRPr lang="en-DE" dirty="0">
              <a:solidFill>
                <a:srgbClr val="74B942"/>
              </a:solidFill>
            </a:endParaRP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a:t>Leading </a:t>
            </a:r>
            <a:r>
              <a:rPr lang="de-DE" dirty="0"/>
              <a:t>M</a:t>
            </a:r>
            <a:r>
              <a:rPr lang="en-DE"/>
              <a:t>uon </a:t>
            </a:r>
            <a:r>
              <a:rPr lang="de-DE" dirty="0"/>
              <a:t>C</a:t>
            </a:r>
            <a:r>
              <a:rPr lang="en-DE"/>
              <a:t>ontribution</a:t>
            </a:r>
            <a:endParaRPr lang="en-DE" dirty="0"/>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20</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sp>
        <p:nvSpPr>
          <p:cNvPr id="8" name="TextBox 7">
            <a:extLst>
              <a:ext uri="{FF2B5EF4-FFF2-40B4-BE49-F238E27FC236}">
                <a16:creationId xmlns:a16="http://schemas.microsoft.com/office/drawing/2014/main" id="{CCEC3DDC-0BEF-489E-8BD2-7B4F8E0F9408}"/>
              </a:ext>
            </a:extLst>
          </p:cNvPr>
          <p:cNvSpPr txBox="1"/>
          <p:nvPr/>
        </p:nvSpPr>
        <p:spPr>
          <a:xfrm>
            <a:off x="8299105" y="1512574"/>
            <a:ext cx="2743200" cy="646331"/>
          </a:xfrm>
          <a:prstGeom prst="rect">
            <a:avLst/>
          </a:prstGeom>
          <a:noFill/>
        </p:spPr>
        <p:txBody>
          <a:bodyPr wrap="square" rtlCol="0">
            <a:spAutoFit/>
          </a:bodyPr>
          <a:lstStyle/>
          <a:p>
            <a:r>
              <a:rPr lang="en-GB" sz="1200" dirty="0"/>
              <a:t>C</a:t>
            </a:r>
            <a:r>
              <a:rPr lang="en-DE" sz="1200" dirty="0"/>
              <a:t>uts: </a:t>
            </a:r>
          </a:p>
          <a:p>
            <a:r>
              <a:rPr lang="en-DE" sz="1200" dirty="0"/>
              <a:t>MuonFilter</a:t>
            </a:r>
          </a:p>
          <a:p>
            <a:r>
              <a:rPr lang="en-DE" sz="1200" dirty="0"/>
              <a:t>Bundle energy &gt; 100 TeV</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98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a:t>Muon </a:t>
            </a:r>
            <a:r>
              <a:rPr lang="de-DE" dirty="0"/>
              <a:t>F</a:t>
            </a:r>
            <a:r>
              <a:rPr lang="en-DE"/>
              <a:t>lux</a:t>
            </a:r>
            <a:endParaRPr lang="en-DE" dirty="0"/>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a:t>Prompt </a:t>
            </a:r>
            <a:r>
              <a:rPr lang="de-DE" dirty="0"/>
              <a:t>A</a:t>
            </a:r>
            <a:r>
              <a:rPr lang="en-DE"/>
              <a:t>tmospheric </a:t>
            </a:r>
            <a:r>
              <a:rPr lang="de-DE" dirty="0"/>
              <a:t>M</a:t>
            </a:r>
            <a:r>
              <a:rPr lang="en-DE"/>
              <a:t>uons </a:t>
            </a:r>
            <a:r>
              <a:rPr lang="de-DE" dirty="0"/>
              <a:t>&amp;</a:t>
            </a:r>
            <a:r>
              <a:rPr lang="en-DE"/>
              <a:t> </a:t>
            </a:r>
            <a:r>
              <a:rPr lang="de-DE" dirty="0"/>
              <a:t>N</a:t>
            </a:r>
            <a:r>
              <a:rPr lang="en-DE"/>
              <a:t>eutrinos</a:t>
            </a:r>
            <a:endParaRPr lang="en-DE" dirty="0"/>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a:t>Analysis </a:t>
            </a:r>
            <a:r>
              <a:rPr lang="de-DE" dirty="0"/>
              <a:t>G</a:t>
            </a:r>
            <a:r>
              <a:rPr lang="en-DE"/>
              <a:t>oals</a:t>
            </a:r>
            <a:endParaRPr lang="en-DE" dirty="0"/>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spTree>
    <p:extLst>
      <p:ext uri="{BB962C8B-B14F-4D97-AF65-F5344CB8AC3E}">
        <p14:creationId xmlns:p14="http://schemas.microsoft.com/office/powerpoint/2010/main" val="270143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6</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405-9EF8-B9F4-9110-81CDC9D9233C}"/>
              </a:ext>
            </a:extLst>
          </p:cNvPr>
          <p:cNvSpPr>
            <a:spLocks noGrp="1"/>
          </p:cNvSpPr>
          <p:nvPr>
            <p:ph type="ctrTitle"/>
          </p:nvPr>
        </p:nvSpPr>
        <p:spPr/>
        <p:txBody>
          <a:bodyPr/>
          <a:lstStyle/>
          <a:p>
            <a:r>
              <a:rPr lang="en-DE" dirty="0"/>
              <a:t>Simulation</a:t>
            </a:r>
          </a:p>
        </p:txBody>
      </p:sp>
      <p:sp>
        <p:nvSpPr>
          <p:cNvPr id="3" name="Subtitle 2">
            <a:extLst>
              <a:ext uri="{FF2B5EF4-FFF2-40B4-BE49-F238E27FC236}">
                <a16:creationId xmlns:a16="http://schemas.microsoft.com/office/drawing/2014/main" id="{0A25492E-FFFF-47B5-6740-8E3023DE62F0}"/>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E23FD1E1-16AC-F362-1CB7-B726C165300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83734A-12DA-0345-C5F7-E6E47E44B4AF}"/>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18190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503F-30DF-3802-8992-F7BF52318FD8}"/>
              </a:ext>
            </a:extLst>
          </p:cNvPr>
          <p:cNvSpPr>
            <a:spLocks noGrp="1"/>
          </p:cNvSpPr>
          <p:nvPr>
            <p:ph type="title"/>
          </p:nvPr>
        </p:nvSpPr>
        <p:spPr/>
        <p:txBody>
          <a:bodyPr/>
          <a:lstStyle/>
          <a:p>
            <a:r>
              <a:rPr lang="en-US" dirty="0"/>
              <a:t>CORSIKA 7 vs. </a:t>
            </a:r>
            <a:r>
              <a:rPr lang="en-US" dirty="0" err="1"/>
              <a:t>MCEq</a:t>
            </a:r>
            <a:endParaRPr lang="en-US" dirty="0"/>
          </a:p>
        </p:txBody>
      </p:sp>
      <p:sp>
        <p:nvSpPr>
          <p:cNvPr id="4" name="Date Placeholder 3">
            <a:extLst>
              <a:ext uri="{FF2B5EF4-FFF2-40B4-BE49-F238E27FC236}">
                <a16:creationId xmlns:a16="http://schemas.microsoft.com/office/drawing/2014/main" id="{E6B7980E-BECC-CA31-8CD4-500424E76AC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FFB5CD4-1A52-3163-A51E-A6CA13600EEA}"/>
              </a:ext>
            </a:extLst>
          </p:cNvPr>
          <p:cNvSpPr>
            <a:spLocks noGrp="1"/>
          </p:cNvSpPr>
          <p:nvPr>
            <p:ph type="sldNum" sz="quarter" idx="12"/>
          </p:nvPr>
        </p:nvSpPr>
        <p:spPr/>
        <p:txBody>
          <a:bodyPr/>
          <a:lstStyle/>
          <a:p>
            <a:fld id="{CD8304E6-5469-594D-85BC-E468E92D2243}" type="slidenum">
              <a:rPr lang="en-US" smtClean="0"/>
              <a:t>8</a:t>
            </a:fld>
            <a:endParaRPr lang="en-US" dirty="0"/>
          </a:p>
        </p:txBody>
      </p:sp>
      <p:sp>
        <p:nvSpPr>
          <p:cNvPr id="6" name="TextBox 5">
            <a:extLst>
              <a:ext uri="{FF2B5EF4-FFF2-40B4-BE49-F238E27FC236}">
                <a16:creationId xmlns:a16="http://schemas.microsoft.com/office/drawing/2014/main" id="{60313C46-870B-D461-960A-EAFC237AF3E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2"/>
              </a:rPr>
              <a:t>https://github.com/mceq-project/MCEq</a:t>
            </a:r>
            <a:endParaRPr lang="en-GB" sz="1200" dirty="0"/>
          </a:p>
          <a:p>
            <a:endParaRPr lang="en-DE" sz="1200" dirty="0"/>
          </a:p>
        </p:txBody>
      </p:sp>
      <p:pic>
        <p:nvPicPr>
          <p:cNvPr id="7" name="Picture 6" descr="A graph with colored lines and numbers&#10;&#10;AI-generated content may be incorrect.">
            <a:extLst>
              <a:ext uri="{FF2B5EF4-FFF2-40B4-BE49-F238E27FC236}">
                <a16:creationId xmlns:a16="http://schemas.microsoft.com/office/drawing/2014/main" id="{E0E9C24D-107B-F6EE-C3A8-A9D7C4E030E7}"/>
              </a:ext>
            </a:extLst>
          </p:cNvPr>
          <p:cNvPicPr>
            <a:picLocks noChangeAspect="1"/>
          </p:cNvPicPr>
          <p:nvPr/>
        </p:nvPicPr>
        <p:blipFill>
          <a:blip r:embed="rId3"/>
          <a:stretch>
            <a:fillRect/>
          </a:stretch>
        </p:blipFill>
        <p:spPr>
          <a:xfrm>
            <a:off x="145510" y="996517"/>
            <a:ext cx="6187395" cy="5160010"/>
          </a:xfrm>
          <a:prstGeom prst="rect">
            <a:avLst/>
          </a:prstGeom>
        </p:spPr>
      </p:pic>
      <p:sp>
        <p:nvSpPr>
          <p:cNvPr id="10" name="TextBox 9">
            <a:extLst>
              <a:ext uri="{FF2B5EF4-FFF2-40B4-BE49-F238E27FC236}">
                <a16:creationId xmlns:a16="http://schemas.microsoft.com/office/drawing/2014/main" id="{27C52F1E-2DE6-0552-6797-CDD87F8CF1EF}"/>
              </a:ext>
            </a:extLst>
          </p:cNvPr>
          <p:cNvSpPr txBox="1"/>
          <p:nvPr/>
        </p:nvSpPr>
        <p:spPr>
          <a:xfrm>
            <a:off x="6697920" y="6241973"/>
            <a:ext cx="3263586" cy="307777"/>
          </a:xfrm>
          <a:prstGeom prst="rect">
            <a:avLst/>
          </a:prstGeom>
          <a:noFill/>
        </p:spPr>
        <p:txBody>
          <a:bodyPr wrap="none" rtlCol="0">
            <a:spAutoFit/>
          </a:bodyPr>
          <a:lstStyle/>
          <a:p>
            <a:r>
              <a:rPr lang="en-US" sz="1400" dirty="0">
                <a:hlinkClick r:id="rId4"/>
              </a:rPr>
              <a:t>https://github.com/The-Ludwig/PANAMA</a:t>
            </a:r>
            <a:r>
              <a:rPr lang="en-US" sz="1400" dirty="0"/>
              <a:t> </a:t>
            </a:r>
          </a:p>
        </p:txBody>
      </p:sp>
      <p:sp>
        <p:nvSpPr>
          <p:cNvPr id="11" name="TextBox 10">
            <a:extLst>
              <a:ext uri="{FF2B5EF4-FFF2-40B4-BE49-F238E27FC236}">
                <a16:creationId xmlns:a16="http://schemas.microsoft.com/office/drawing/2014/main" id="{DDB05300-541D-A297-F99C-913B1F0C11D7}"/>
              </a:ext>
            </a:extLst>
          </p:cNvPr>
          <p:cNvSpPr txBox="1"/>
          <p:nvPr/>
        </p:nvSpPr>
        <p:spPr>
          <a:xfrm>
            <a:off x="6697920" y="6510238"/>
            <a:ext cx="3691114" cy="307777"/>
          </a:xfrm>
          <a:prstGeom prst="rect">
            <a:avLst/>
          </a:prstGeom>
          <a:noFill/>
        </p:spPr>
        <p:txBody>
          <a:bodyPr wrap="square" rtlCol="0">
            <a:spAutoFit/>
          </a:bodyPr>
          <a:lstStyle/>
          <a:p>
            <a:r>
              <a:rPr lang="en-US" sz="1400" dirty="0">
                <a:hlinkClick r:id="rId5"/>
              </a:rPr>
              <a:t>https://arxiv.org/pdf/2502.10951</a:t>
            </a:r>
            <a:r>
              <a:rPr lang="en-US" sz="1400" dirty="0"/>
              <a:t> </a:t>
            </a:r>
          </a:p>
        </p:txBody>
      </p:sp>
      <p:sp>
        <p:nvSpPr>
          <p:cNvPr id="16" name="TextBox 15">
            <a:extLst>
              <a:ext uri="{FF2B5EF4-FFF2-40B4-BE49-F238E27FC236}">
                <a16:creationId xmlns:a16="http://schemas.microsoft.com/office/drawing/2014/main" id="{E346BCEF-7C39-8883-EB52-78244B5E42EA}"/>
              </a:ext>
            </a:extLst>
          </p:cNvPr>
          <p:cNvSpPr txBox="1"/>
          <p:nvPr/>
        </p:nvSpPr>
        <p:spPr>
          <a:xfrm>
            <a:off x="6697920" y="3706665"/>
            <a:ext cx="3974293" cy="1754326"/>
          </a:xfrm>
          <a:prstGeom prst="rect">
            <a:avLst/>
          </a:prstGeom>
          <a:noFill/>
        </p:spPr>
        <p:txBody>
          <a:bodyPr wrap="none" rtlCol="0">
            <a:spAutoFit/>
          </a:bodyPr>
          <a:lstStyle/>
          <a:p>
            <a:r>
              <a:rPr lang="en-US" dirty="0"/>
              <a:t>Python package developed – PANAMA</a:t>
            </a:r>
          </a:p>
          <a:p>
            <a:endParaRPr lang="en-US" dirty="0"/>
          </a:p>
          <a:p>
            <a:pPr marL="285750" indent="-285750">
              <a:buFont typeface="Arial" panose="020B0604020202020204" pitchFamily="34" charset="0"/>
              <a:buChar char="•"/>
            </a:pPr>
            <a:r>
              <a:rPr lang="en-US" dirty="0"/>
              <a:t>Execute CORSIKA 7 (multi core)</a:t>
            </a:r>
          </a:p>
          <a:p>
            <a:pPr marL="285750" indent="-285750">
              <a:buFont typeface="Arial" panose="020B0604020202020204" pitchFamily="34" charset="0"/>
              <a:buChar char="•"/>
            </a:pPr>
            <a:r>
              <a:rPr lang="en-US" dirty="0"/>
              <a:t>Read DAT files </a:t>
            </a:r>
            <a:r>
              <a:rPr lang="en-US" dirty="0">
                <a:sym typeface="Wingdings" pitchFamily="2" charset="2"/>
              </a:rPr>
              <a:t> pandas </a:t>
            </a:r>
            <a:r>
              <a:rPr lang="en-US" dirty="0" err="1">
                <a:sym typeface="Wingdings" pitchFamily="2" charset="2"/>
              </a:rPr>
              <a:t>DataFrames</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Parse EHIST option</a:t>
            </a:r>
          </a:p>
          <a:p>
            <a:pPr marL="285750" indent="-285750">
              <a:buFont typeface="Arial" panose="020B0604020202020204" pitchFamily="34" charset="0"/>
              <a:buChar char="•"/>
            </a:pPr>
            <a:r>
              <a:rPr lang="en-US" dirty="0">
                <a:sym typeface="Wingdings" pitchFamily="2" charset="2"/>
              </a:rPr>
              <a:t>Calculate primary weightings</a:t>
            </a:r>
          </a:p>
        </p:txBody>
      </p:sp>
      <p:pic>
        <p:nvPicPr>
          <p:cNvPr id="22" name="Picture 21" descr="A blue and yellow snake logo&#10;&#10;AI-generated content may be incorrect.">
            <a:extLst>
              <a:ext uri="{FF2B5EF4-FFF2-40B4-BE49-F238E27FC236}">
                <a16:creationId xmlns:a16="http://schemas.microsoft.com/office/drawing/2014/main" id="{46A7C3D0-C583-8F43-7961-1EEB71A89A05}"/>
              </a:ext>
            </a:extLst>
          </p:cNvPr>
          <p:cNvPicPr>
            <a:picLocks noChangeAspect="1"/>
          </p:cNvPicPr>
          <p:nvPr/>
        </p:nvPicPr>
        <p:blipFill>
          <a:blip r:embed="rId6"/>
          <a:stretch>
            <a:fillRect/>
          </a:stretch>
        </p:blipFill>
        <p:spPr>
          <a:xfrm>
            <a:off x="10763162" y="3808309"/>
            <a:ext cx="1505956" cy="1652682"/>
          </a:xfrm>
          <a:prstGeom prst="rect">
            <a:avLst/>
          </a:prstGeom>
        </p:spPr>
      </p:pic>
      <p:sp>
        <p:nvSpPr>
          <p:cNvPr id="23" name="TextBox 22">
            <a:extLst>
              <a:ext uri="{FF2B5EF4-FFF2-40B4-BE49-F238E27FC236}">
                <a16:creationId xmlns:a16="http://schemas.microsoft.com/office/drawing/2014/main" id="{19FB764D-E3C1-BC87-6309-D541A7D0DA71}"/>
              </a:ext>
            </a:extLst>
          </p:cNvPr>
          <p:cNvSpPr txBox="1"/>
          <p:nvPr/>
        </p:nvSpPr>
        <p:spPr>
          <a:xfrm>
            <a:off x="6697920" y="2251060"/>
            <a:ext cx="363971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Good agreement for inclusive flux</a:t>
            </a:r>
          </a:p>
        </p:txBody>
      </p:sp>
    </p:spTree>
    <p:extLst>
      <p:ext uri="{BB962C8B-B14F-4D97-AF65-F5344CB8AC3E}">
        <p14:creationId xmlns:p14="http://schemas.microsoft.com/office/powerpoint/2010/main" val="123566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9062-3C90-6D8D-E0EC-A339C2A8AA8B}"/>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F3AE3142-1A0D-5021-D765-358C34DB75DE}"/>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0FA79D1F-4567-BBB8-199E-38E16D49A4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E94DA-1C80-C003-66D9-66ECD8C907A5}"/>
              </a:ext>
            </a:extLst>
          </p:cNvPr>
          <p:cNvSpPr>
            <a:spLocks noGrp="1"/>
          </p:cNvSpPr>
          <p:nvPr>
            <p:ph type="sldNum" sz="quarter" idx="12"/>
          </p:nvPr>
        </p:nvSpPr>
        <p:spPr/>
        <p:txBody>
          <a:bodyPr/>
          <a:lstStyle/>
          <a:p>
            <a:fld id="{CD8304E6-5469-594D-85BC-E468E92D2243}" type="slidenum">
              <a:rPr lang="en-US" smtClean="0"/>
              <a:t>9</a:t>
            </a:fld>
            <a:endParaRPr lang="en-US"/>
          </a:p>
        </p:txBody>
      </p:sp>
    </p:spTree>
    <p:extLst>
      <p:ext uri="{BB962C8B-B14F-4D97-AF65-F5344CB8AC3E}">
        <p14:creationId xmlns:p14="http://schemas.microsoft.com/office/powerpoint/2010/main" val="2598100340"/>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14302</TotalTime>
  <Words>1100</Words>
  <Application>Microsoft Macintosh PowerPoint</Application>
  <PresentationFormat>Widescreen</PresentationFormat>
  <Paragraphs>238</Paragraphs>
  <Slides>21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Akkurat-Bold</vt:lpstr>
      <vt:lpstr>Arial</vt:lpstr>
      <vt:lpstr>Calibri</vt:lpstr>
      <vt:lpstr>Calibri Light</vt:lpstr>
      <vt:lpstr>Cambria Math</vt:lpstr>
      <vt:lpstr>Wingdings</vt:lpstr>
      <vt:lpstr>Office</vt:lpstr>
      <vt:lpstr>Exploring High-Energy Atmospheric Muons with IceCube: Investigating Prompt Muon Normalization and Unfolding the Muon Flux  Pascal Gutjahr </vt:lpstr>
      <vt:lpstr>Muon Puzzle &amp; Hadronic Uncertainties</vt:lpstr>
      <vt:lpstr>Muon Flux</vt:lpstr>
      <vt:lpstr>Prompt Atmospheric Muons &amp; Neutrinos</vt:lpstr>
      <vt:lpstr>Analysis Goals</vt:lpstr>
      <vt:lpstr>Overview</vt:lpstr>
      <vt:lpstr>Simulation</vt:lpstr>
      <vt:lpstr>CORSIKA 7 vs. MCEq</vt:lpstr>
      <vt:lpstr>Forward Fit</vt:lpstr>
      <vt:lpstr>Poisson Likelihood Fit</vt:lpstr>
      <vt:lpstr>Discovery Potential and Sensitivity</vt:lpstr>
      <vt:lpstr>Unfolding</vt:lpstr>
      <vt:lpstr>Unfolding in a Nutshell </vt:lpstr>
      <vt:lpstr>Unfolded Muon Flux at Surface</vt:lpstr>
      <vt:lpstr>Conclusion &amp; Outlook</vt:lpstr>
      <vt:lpstr>Backup</vt:lpstr>
      <vt:lpstr>Possible Solutions</vt:lpstr>
      <vt:lpstr>Expected Muons For 10 Years: Leading vs. Bundle Energy (GSF)</vt:lpstr>
      <vt:lpstr>Leading Muon Energy Fraction</vt:lpstr>
      <vt:lpstr>Leading Muon Contribution</vt:lpstr>
      <vt:lpstr>Poisson Likelihood Fit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311</cp:revision>
  <cp:lastPrinted>2024-03-17T23:23:36Z</cp:lastPrinted>
  <dcterms:created xsi:type="dcterms:W3CDTF">2023-09-19T10:10:31Z</dcterms:created>
  <dcterms:modified xsi:type="dcterms:W3CDTF">2025-03-04T10:51:54Z</dcterms:modified>
</cp:coreProperties>
</file>